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6.xml" Type="http://schemas.openxmlformats.org/officeDocument/2006/relationships/slide" Id="rId12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theme/theme2.xml" Type="http://schemas.openxmlformats.org/officeDocument/2006/relationships/theme" Id="rId1"/><Relationship Target="slides/slide16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7.xml" Type="http://schemas.openxmlformats.org/officeDocument/2006/relationships/slide" Id="rId23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spcBef>
                <a:spcPts val="0"/>
              </a:spcBef>
              <a:buSzPct val="100000"/>
              <a:defRPr sz="4800"/>
            </a:lvl1pPr>
            <a:lvl2pPr algn="ctr" indent="304800">
              <a:spcBef>
                <a:spcPts val="0"/>
              </a:spcBef>
              <a:buSzPct val="100000"/>
              <a:defRPr sz="4800"/>
            </a:lvl2pPr>
            <a:lvl3pPr algn="ctr" indent="304800">
              <a:spcBef>
                <a:spcPts val="0"/>
              </a:spcBef>
              <a:buSzPct val="100000"/>
              <a:defRPr sz="4800"/>
            </a:lvl3pPr>
            <a:lvl4pPr algn="ctr" indent="304800">
              <a:spcBef>
                <a:spcPts val="0"/>
              </a:spcBef>
              <a:buSzPct val="100000"/>
              <a:defRPr sz="4800"/>
            </a:lvl4pPr>
            <a:lvl5pPr algn="ctr" indent="304800">
              <a:spcBef>
                <a:spcPts val="0"/>
              </a:spcBef>
              <a:buSzPct val="100000"/>
              <a:defRPr sz="4800"/>
            </a:lvl5pPr>
            <a:lvl6pPr algn="ctr" indent="304800">
              <a:spcBef>
                <a:spcPts val="0"/>
              </a:spcBef>
              <a:buSzPct val="100000"/>
              <a:defRPr sz="4800"/>
            </a:lvl6pPr>
            <a:lvl7pPr algn="ctr" indent="304800">
              <a:spcBef>
                <a:spcPts val="0"/>
              </a:spcBef>
              <a:buSzPct val="100000"/>
              <a:defRPr sz="4800"/>
            </a:lvl7pPr>
            <a:lvl8pPr algn="ctr" indent="304800">
              <a:spcBef>
                <a:spcPts val="0"/>
              </a:spcBef>
              <a:buSzPct val="100000"/>
              <a:defRPr sz="4800"/>
            </a:lvl8pPr>
            <a:lvl9pPr algn="ctr" indent="30480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 indent="457200">
              <a:spcBef>
                <a:spcPts val="0"/>
              </a:spcBef>
              <a:defRPr/>
            </a:lvl2pPr>
            <a:lvl3pPr indent="914400">
              <a:spcBef>
                <a:spcPts val="0"/>
              </a:spcBef>
              <a:defRPr/>
            </a:lvl3pPr>
            <a:lvl4pPr indent="1371600"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 indent="-285750" marL="742950">
              <a:spcBef>
                <a:spcPts val="0"/>
              </a:spcBef>
              <a:defRPr/>
            </a:lvl2pPr>
            <a:lvl3pPr rtl="0" indent="-228600" marL="1143000">
              <a:spcBef>
                <a:spcPts val="0"/>
              </a:spcBef>
              <a:defRPr/>
            </a:lvl3pPr>
            <a:lvl4pPr rtl="0" indent="-228600" marL="160020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8.xml" Type="http://schemas.openxmlformats.org/officeDocument/2006/relationships/slideLayout" Id="rId2"/><Relationship Target="../slideLayouts/slideLayout7.xml" Type="http://schemas.openxmlformats.org/officeDocument/2006/relationships/slideLayout" Id="rId1"/><Relationship Target="../slideLayouts/slideLayout10.xml" Type="http://schemas.openxmlformats.org/officeDocument/2006/relationships/slideLayout" Id="rId4"/><Relationship Target="../slideLayouts/slideLayout9.xml" Type="http://schemas.openxmlformats.org/officeDocument/2006/relationships/slideLayout" Id="rId3"/><Relationship Target="../slideLayouts/slideLayout12.xml" Type="http://schemas.openxmlformats.org/officeDocument/2006/relationships/slideLayout" Id="rId6"/><Relationship Target="../slideLayouts/slideLayout11.xml" Type="http://schemas.openxmlformats.org/officeDocument/2006/relationships/slideLayout" Id="rId5"/><Relationship Target="../theme/theme4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4"/><Relationship Target="../media/image07.png" Type="http://schemas.openxmlformats.org/officeDocument/2006/relationships/image" Id="rId3"/><Relationship Target="../media/image08.png" Type="http://schemas.openxmlformats.org/officeDocument/2006/relationships/image" Id="rId5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8.xml" Type="http://schemas.openxmlformats.org/officeDocument/2006/relationships/slideLayout" Id="rId1"/><Relationship Target="http://youtube.com/v/rOBCw-VkHKY" Type="http://schemas.openxmlformats.org/officeDocument/2006/relationships/hyperlink" TargetMode="External" Id="rId4"/><Relationship Target="../media/image01.jp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FC5E8"/>
        </a:solidFill>
      </p:bgPr>
    </p:bg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1" name="Shape 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516475" x="4473750"/>
            <a:ext cy="2627025" cx="4670250"/>
          </a:xfrm>
          <a:prstGeom prst="rect">
            <a:avLst/>
          </a:prstGeom>
        </p:spPr>
      </p:pic>
      <p:sp>
        <p:nvSpPr>
          <p:cNvPr id="42" name="Shape 42"/>
          <p:cNvSpPr txBox="1"/>
          <p:nvPr>
            <p:ph idx="1" type="subTitle"/>
          </p:nvPr>
        </p:nvSpPr>
        <p:spPr>
          <a:xfrm>
            <a:off y="3320625" x="147450"/>
            <a:ext cy="908699" cx="3794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Por  Angela Sellitti</a:t>
            </a:r>
          </a:p>
        </p:txBody>
      </p:sp>
      <p:sp>
        <p:nvSpPr>
          <p:cNvPr id="43" name="Shape 43"/>
          <p:cNvSpPr txBox="1"/>
          <p:nvPr>
            <p:ph type="ctrTitle"/>
          </p:nvPr>
        </p:nvSpPr>
        <p:spPr>
          <a:xfrm rot="233">
            <a:off y="553949" x="147450"/>
            <a:ext cy="2468100" cx="8849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l" rtl="0" lvl="0">
              <a:spcBef>
                <a:spcPts val="0"/>
              </a:spcBef>
              <a:buNone/>
            </a:pPr>
            <a:r>
              <a:rPr sz="4000" lang="en">
                <a:solidFill>
                  <a:srgbClr val="000000"/>
                </a:solidFill>
              </a:rPr>
              <a:t> La representación del “Tren de la Muerte" en La Travesía de Enrique por Sonia Nazario y otras obras literarias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2CC"/>
        </a:solidFill>
      </p:bgPr>
    </p:bg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y="214300" x="62100"/>
            <a:ext cy="1297199" cx="9019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500" lang="en"/>
              <a:t>¿Cómo es el tren de la muerte representada en la literatura y la poesía?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13580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Es representado como un problema social y moral que afecta a muchas personas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El tema es triste pero muchos escritores deciden presentarlo como un tema con la esperanza y creen que con más educación, podemos empezar a trabajar juntos por una solución común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6B8AF"/>
        </a:solidFill>
      </p:bgPr>
    </p:bg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La travesia por Sonia Nazario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1015175" x="457200"/>
            <a:ext cy="39107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064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"/>
              <a:t>Sonia Nazario es una periodista de Argentina que quería escribir un artículo sobre este tema después de hablar con su sirviente que tenía dos hijos en Honduras pero vino a Los EE. UU. para trabajar</a:t>
            </a:r>
          </a:p>
          <a:p>
            <a:pPr rtl="0" lvl="0" indent="-4064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"/>
              <a:t>Nazario hizo miles de entrevistas y pasó 6 meses montando el tren para entender y escribir la historia de Enrique mejor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6B8AF"/>
        </a:solidFill>
      </p:bgPr>
    </p:bg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El Comienzo de la historia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1200150" x="293275"/>
            <a:ext cy="3725699" cx="8673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Cuando Enrique tenía 5 años, su mamá salió de Honduras para venir y trabajar en los EE.UU.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Enrique vive con su familia y usa las drogas para combatir sus sentimientos de abandono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Eventualmente decide dejar a su familia y su novia embarazada para buscar a su mamá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6B8AF"/>
        </a:solidFill>
      </p:bgPr>
    </p:bg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El camino peligroso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1200150" x="457200"/>
            <a:ext cy="3818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Durante sus 8 tentativas de montando el tren Enrique se golpearon, le robaron, es deportado (7 veces), y casi se cae del tren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Encuentra muchas bandas peligrosas y las policías corruptas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Él está sorprendido por la generosidad de la iglesia y por las muchas personas que le ayudan durante su pasaje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6B8AF"/>
        </a:solidFill>
      </p:bgPr>
    </p:bg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y="100975" x="457200"/>
            <a:ext cy="688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La familia después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619975" x="457200"/>
            <a:ext cy="427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Despues Enrique encuentra su mama en Los EE.UU., sus problemas no se acaban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Sus resentimientos toman muchos anos para mejorarse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Maria Isabel, su novia, eventualmente decide  a venir a Los EE.UU. y salió sin su hija que tenía solamente 6 años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Conjunto, esperan que pueden tener mucho dinero para traer la hija a Los EE. UU.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FE2F3"/>
        </a:solidFill>
      </p:bgPr>
    </p:bg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575250" x="225600"/>
            <a:ext cy="1136699" cx="6569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Otras fuentes utilizadas </a:t>
            </a:r>
          </a:p>
          <a:p>
            <a:pPr algn="ctr" rtl="0" lvl="0">
              <a:spcBef>
                <a:spcPts val="0"/>
              </a:spcBef>
              <a:buNone/>
            </a:pPr>
            <a:r>
              <a:rPr lang="en"/>
              <a:t>en el papel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067350" x="81625"/>
            <a:ext cy="2858499" cx="5675124"/>
          </a:xfrm>
          <a:prstGeom prst="rect">
            <a:avLst/>
          </a:prstGeom>
        </p:spPr>
      </p:pic>
      <p:pic>
        <p:nvPicPr>
          <p:cNvPr id="137" name="Shape 13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285000" x="5756750"/>
            <a:ext cy="2858500" cx="3230721"/>
          </a:xfrm>
          <a:prstGeom prst="rect">
            <a:avLst/>
          </a:prstGeom>
        </p:spPr>
      </p:pic>
      <p:pic>
        <p:nvPicPr>
          <p:cNvPr id="138" name="Shape 13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99625" x="7226625"/>
            <a:ext cy="2652699" cx="17706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y="428650" x="379800"/>
            <a:ext cy="950700" cx="87642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/>
              <a:t>¿Cuáles son los aspectos culturales de este tema?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1485600" x="457200"/>
            <a:ext cy="2172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“El machismo”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Los valores familiares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El religión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4A7D6"/>
        </a:solidFill>
      </p:bgPr>
    </p:bg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y="360949" x="457200"/>
            <a:ext cy="12206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0" sz="3000" lang="en"/>
              <a:t>¿Cuales son los estilos de los escritores de este tema?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1382400" x="457200"/>
            <a:ext cy="3686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Los escritores que me enfoque en, usan el lenguaje simple para hablar de issues complicados 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El vocabulario básico hace los libros más comprensible para una variedad de audiencias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Diferentes autores se enfocan en diferentes aspectos; por ejemplo, Nazario se enfoca en que ocurre a los migrantes después del viaje en contra de Martínez, que enfoca solamente en el viaje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5A6BD"/>
        </a:solidFill>
      </p:bgPr>
    </p:bg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Conclusión: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Con más educación sobre este tema, podemos crear un cambio social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290650" x="625850"/>
            <a:ext cy="857400" cx="50973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El Significado: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7175" x="7052350"/>
            <a:ext cy="1199950" cx="1905424"/>
          </a:xfrm>
          <a:prstGeom prst="rect">
            <a:avLst/>
          </a:prstGeom>
        </p:spPr>
      </p:pic>
      <p:sp>
        <p:nvSpPr>
          <p:cNvPr id="50" name="Shape 50"/>
          <p:cNvSpPr txBox="1"/>
          <p:nvPr>
            <p:ph idx="1" type="body"/>
          </p:nvPr>
        </p:nvSpPr>
        <p:spPr>
          <a:xfrm>
            <a:off y="1075800" x="0"/>
            <a:ext cy="4005599" cx="914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Este es una tema con muchos aspectos que afecta a muchas personas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Es una tema que refleja en la cultura y por la cultura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Tengo un menor en derecho y uso los ejemplos de las policías extranjeras y los derechos cambiados en mi ensayo pero no voy a enfocarme en estos elementos durante la presentación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9CB9C"/>
        </a:solidFill>
      </p:bgPr>
    </p:bg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5" name="Shape 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6506075"/>
            <a:ext cy="1544300" cx="2637923"/>
          </a:xfrm>
          <a:prstGeom prst="rect">
            <a:avLst/>
          </a:prstGeom>
        </p:spPr>
      </p:pic>
      <p:sp>
        <p:nvSpPr>
          <p:cNvPr id="56" name="Shape 56"/>
          <p:cNvSpPr txBox="1"/>
          <p:nvPr>
            <p:ph type="title"/>
          </p:nvPr>
        </p:nvSpPr>
        <p:spPr>
          <a:xfrm>
            <a:off y="8142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Las Preguntas: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414850" x="56100"/>
            <a:ext cy="3224099" cx="9031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¿Como es el tren de la muerte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representado en la literatura y la poesía?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¿Cuantos son los aspectos culturales?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¿Por que es importante?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¿Cuales son los estilos de los escritores de este tema?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4CCCC"/>
        </a:solidFill>
      </p:bgPr>
    </p:bg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-1" x="457200"/>
            <a:ext cy="1114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500" lang="en"/>
              <a:t>¿Que es el tren de la muerte y por que es importante?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930975" x="125"/>
            <a:ext cy="4083599" cx="914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27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900" lang="en"/>
              <a:t>El tren de la muerte es un apodo dan a los trenes en centroamérica que los inmigrantes montan en la espera que llegado a los EE.UU.</a:t>
            </a:r>
          </a:p>
          <a:p>
            <a:pPr rtl="0" lvl="0" indent="-4127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900" lang="en"/>
              <a:t>Este travesia peligrosa afecta a muchas personas incluyen los centroamericanos,  las personas viviendo en los pueblos al lado del tren, los americanos, los políticos, las activistas, las familias, los ninos, la iglesia, &amp; muchas otras personas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2CC"/>
        </a:solidFill>
      </p:bgPr>
    </p:bg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187293" x="457200"/>
            <a:ext cy="4898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Las estadísticas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619899" x="191525"/>
            <a:ext cy="42560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El año pasado México deportó a 30% más inmigrantes ilegales en comparación con el año pasado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Este número se supone duplicarse el próximo año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Miles de migrantes mueren cada año en este viaje &amp; cientos de personas tratan montar el tren cada día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Amnesty International dice que 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55.000 personas han muerto desde 2007 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montando el tren a causa de la violencia de 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las bandas y la policía corrupta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" name="Shape 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772225" x="5673625"/>
            <a:ext cy="2190799" cx="320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2E9"/>
        </a:solidFill>
      </p:bgPr>
    </p:bg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¿Por qué está ocurriendo?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1063375" x="457200"/>
            <a:ext cy="3862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Las fábricas están cerrando y moviendo a los lugares donde la mano de obra es más barata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No hay trabajos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Para ayudar su familia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No hay otras opciones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No hay dinero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Un pollero o coyote es caro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427925" x="5700550"/>
            <a:ext cy="2294924" cx="344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5A6BD"/>
        </a:solidFill>
      </p:bgPr>
    </p:bg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2" name="Shape 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79700" x="5865400"/>
            <a:ext cy="1922075" cx="28838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>
            <p:ph type="title"/>
          </p:nvPr>
        </p:nvSpPr>
        <p:spPr>
          <a:xfrm>
            <a:off y="529975" x="998625"/>
            <a:ext cy="857400" cx="3456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Los Riesgos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1387375" x="142050"/>
            <a:ext cy="3587100" cx="8859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La pérdida de una pierna o la vida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La ruta tiene muchos bandidos peligrosos que esperan robar a los migrantes 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Si el migrante no les da dinero (a los bandidos), ellos matarán al migrante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La deportación (en México y EE.UU.)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El viaje es peligroso y difícil, especialmente durante la noche y cuando está lloviendo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Es común que las mujeres sufren de la violencia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y="332250" x="248150"/>
            <a:ext cy="1177799" cx="8895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Los voces de los migrantes montando el tren a Los Estados Unidos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Frank - el salvador 1-15</a:t>
            </a:r>
          </a:p>
        </p:txBody>
      </p:sp>
      <p:sp>
        <p:nvSpPr>
          <p:cNvPr id="91" name="Shape 91">
            <a:hlinkClick r:id="rId4"/>
          </p:cNvPr>
          <p:cNvSpPr/>
          <p:nvPr/>
        </p:nvSpPr>
        <p:spPr>
          <a:xfrm>
            <a:off y="1724375" x="2455200"/>
            <a:ext cy="2571750" cx="3429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92" name="Shape 92"/>
          <p:cNvSpPr txBox="1"/>
          <p:nvPr/>
        </p:nvSpPr>
        <p:spPr>
          <a:xfrm>
            <a:off y="3744825" x="6519600"/>
            <a:ext cy="457200" cx="1511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2:08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6B8AF"/>
        </a:solidFill>
      </p:bgPr>
    </p:bg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271150" x="698150"/>
            <a:ext cy="1048500" cx="47010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Las éticas y las policías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1094075" x="112800"/>
            <a:ext cy="3744899" cx="914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73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500" lang="en"/>
              <a:t>Leyes de inmigración son más estrictas</a:t>
            </a:r>
          </a:p>
          <a:p>
            <a:pPr rtl="0" lvl="0" indent="-3873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500" lang="en"/>
              <a:t>Autoridades corruptas</a:t>
            </a:r>
          </a:p>
          <a:p>
            <a:pPr rtl="0" lvl="0" indent="-3873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500" lang="en"/>
              <a:t>Hegemonía - cuando los poderosos utilizan su poder para convencer a la gente (con menos poder) que es en su interés de hacer lo que está realmente en el interés de los poderosos</a:t>
            </a:r>
          </a:p>
          <a:p>
            <a:pPr rtl="0" lvl="0" indent="-3873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500" lang="en"/>
              <a:t>El neocolonialismo- el uso de factores económicos, políticos, culturales o de otro tipo para controlar a otros países</a:t>
            </a:r>
          </a:p>
          <a:p>
            <a:pPr rtl="0" lvl="0" indent="-3873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500" lang="en"/>
              <a:t>Hedonismo- actuar en interés propio para maximizar la felicidad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79425" x="6052225"/>
            <a:ext cy="1781699" cx="30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