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60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3.xml" Type="http://schemas.openxmlformats.org/officeDocument/2006/relationships/slide" Id="rId19"/><Relationship Target="slides/slide12.xml" Type="http://schemas.openxmlformats.org/officeDocument/2006/relationships/slide" Id="rId18"/><Relationship Target="slides/slide11.xml" Type="http://schemas.openxmlformats.org/officeDocument/2006/relationships/slide" Id="rId17"/><Relationship Target="slides/slide10.xml" Type="http://schemas.openxmlformats.org/officeDocument/2006/relationships/slide" Id="rId16"/><Relationship Target="slides/slide9.xml" Type="http://schemas.openxmlformats.org/officeDocument/2006/relationships/slide" Id="rId15"/><Relationship Target="slides/slide8.xml" Type="http://schemas.openxmlformats.org/officeDocument/2006/relationships/slide" Id="rId14"/><Relationship Target="slides/slide15.xml" Type="http://schemas.openxmlformats.org/officeDocument/2006/relationships/slide" Id="rId21"/><Relationship Target="presProps.xml" Type="http://schemas.openxmlformats.org/officeDocument/2006/relationships/presProps" Id="rId2"/><Relationship Target="slides/slide6.xml" Type="http://schemas.openxmlformats.org/officeDocument/2006/relationships/slide" Id="rId12"/><Relationship Target="slides/slide16.xml" Type="http://schemas.openxmlformats.org/officeDocument/2006/relationships/slide" Id="rId22"/><Relationship Target="slides/slide7.xml" Type="http://schemas.openxmlformats.org/officeDocument/2006/relationships/slide" Id="rId13"/><Relationship Target="theme/theme3.xml" Type="http://schemas.openxmlformats.org/officeDocument/2006/relationships/theme" Id="rId1"/><Relationship Target="slides/slide17.xml" Type="http://schemas.openxmlformats.org/officeDocument/2006/relationships/slide" Id="rId23"/><Relationship Target="slideMasters/slideMaster1.xml" Type="http://schemas.openxmlformats.org/officeDocument/2006/relationships/slideMaster" Id="rId4"/><Relationship Target="slides/slide4.xml" Type="http://schemas.openxmlformats.org/officeDocument/2006/relationships/slide" Id="rId10"/><Relationship Target="slides/slide18.xml" Type="http://schemas.openxmlformats.org/officeDocument/2006/relationships/slide" Id="rId24"/><Relationship Target="tableStyles.xml" Type="http://schemas.openxmlformats.org/officeDocument/2006/relationships/tableStyles" Id="rId3"/><Relationship Target="slides/slide5.xml" Type="http://schemas.openxmlformats.org/officeDocument/2006/relationships/slide" Id="rId11"/><Relationship Target="slides/slide14.xml" Type="http://schemas.openxmlformats.org/officeDocument/2006/relationships/slide" Id="rId20"/><Relationship Target="slides/slide3.xml" Type="http://schemas.openxmlformats.org/officeDocument/2006/relationships/slide" Id="rId9"/><Relationship Target="notesMasters/notesMaster1.xml" Type="http://schemas.openxmlformats.org/officeDocument/2006/relationships/notesMaster" Id="rId6"/><Relationship Target="slideMasters/slideMaster2.xml" Type="http://schemas.openxmlformats.org/officeDocument/2006/relationships/slideMaster" Id="rId5"/><Relationship Target="slides/slide2.xml" Type="http://schemas.openxmlformats.org/officeDocument/2006/relationships/slide" Id="rId8"/><Relationship Target="slides/slide1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4" name="Shape 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" name="Shape 4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5" name="Shape 1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1" name="Shape 1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7" name="Shape 1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3" name="Shape 1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9" name="Shape 1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8" name="Shape 1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4" name="Shape 1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0" name="Shape 1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6" name="Shape 1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1" name="Shape 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" name="Shape 5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8" name="Shape 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4" name="Shape 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1" name="Shape 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y="685800" x="381175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8" name="Shape 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5" name="Shape 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2" name="Shape 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y="685800" x="381175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9" name="Shape 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y="685800" x="381175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2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type="ctrTitle"/>
          </p:nvPr>
        </p:nvSpPr>
        <p:spPr>
          <a:xfrm>
            <a:off y="1583342" x="685800"/>
            <a:ext cy="1159856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 indent="304800">
              <a:spcBef>
                <a:spcPts val="0"/>
              </a:spcBef>
              <a:buSzPct val="100000"/>
              <a:defRPr sz="4800"/>
            </a:lvl1pPr>
            <a:lvl2pPr algn="ctr" indent="304800">
              <a:spcBef>
                <a:spcPts val="0"/>
              </a:spcBef>
              <a:buSzPct val="100000"/>
              <a:defRPr sz="4800"/>
            </a:lvl2pPr>
            <a:lvl3pPr algn="ctr" indent="304800">
              <a:spcBef>
                <a:spcPts val="0"/>
              </a:spcBef>
              <a:buSzPct val="100000"/>
              <a:defRPr sz="4800"/>
            </a:lvl3pPr>
            <a:lvl4pPr algn="ctr" indent="304800">
              <a:spcBef>
                <a:spcPts val="0"/>
              </a:spcBef>
              <a:buSzPct val="100000"/>
              <a:defRPr sz="4800"/>
            </a:lvl4pPr>
            <a:lvl5pPr algn="ctr" indent="304800">
              <a:spcBef>
                <a:spcPts val="0"/>
              </a:spcBef>
              <a:buSzPct val="100000"/>
              <a:defRPr sz="4800"/>
            </a:lvl5pPr>
            <a:lvl6pPr algn="ctr" indent="304800">
              <a:spcBef>
                <a:spcPts val="0"/>
              </a:spcBef>
              <a:buSzPct val="100000"/>
              <a:defRPr sz="4800"/>
            </a:lvl6pPr>
            <a:lvl7pPr algn="ctr" indent="304800">
              <a:spcBef>
                <a:spcPts val="0"/>
              </a:spcBef>
              <a:buSzPct val="100000"/>
              <a:defRPr sz="4800"/>
            </a:lvl7pPr>
            <a:lvl8pPr algn="ctr" indent="304800">
              <a:spcBef>
                <a:spcPts val="0"/>
              </a:spcBef>
              <a:buSzPct val="100000"/>
              <a:defRPr sz="4800"/>
            </a:lvl8pPr>
            <a:lvl9pPr algn="ctr" indent="304800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9" name="Shape 9"/>
          <p:cNvSpPr txBox="1"/>
          <p:nvPr>
            <p:ph idx="1" type="subTitle"/>
          </p:nvPr>
        </p:nvSpPr>
        <p:spPr>
          <a:xfrm>
            <a:off y="2840053" x="685800"/>
            <a:ext cy="784737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 marL="0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5" name="Shape 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37" name="Shape 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" name="Shape 38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1pPr>
            <a:lvl2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4pPr>
            <a:lvl5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7pPr>
            <a:lvl8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9" name="Shape 39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200150" x="457200"/>
            <a:ext cy="372568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 indent="457200">
              <a:spcBef>
                <a:spcPts val="0"/>
              </a:spcBef>
              <a:defRPr/>
            </a:lvl2pPr>
            <a:lvl3pPr indent="914400">
              <a:spcBef>
                <a:spcPts val="0"/>
              </a:spcBef>
              <a:defRPr/>
            </a:lvl3pPr>
            <a:lvl4pPr indent="1371600"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200150" x="457200"/>
            <a:ext cy="3725680" cx="3994525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1200150" x="4692273"/>
            <a:ext cy="3725680" cx="3994525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4406309" x="457200"/>
            <a:ext cy="51952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 indent="-171450" marL="285750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" name="Shape 26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" type="subTitle"/>
          </p:nvPr>
        </p:nvSpPr>
        <p:spPr>
          <a:xfrm>
            <a:off y="2840053" x="685800"/>
            <a:ext cy="784799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 indent="-285750" marL="742950">
              <a:spcBef>
                <a:spcPts val="0"/>
              </a:spcBef>
              <a:defRPr/>
            </a:lvl2pPr>
            <a:lvl3pPr rtl="0" indent="-228600" marL="1143000">
              <a:spcBef>
                <a:spcPts val="0"/>
              </a:spcBef>
              <a:defRPr/>
            </a:lvl3pPr>
            <a:lvl4pPr rtl="0" indent="-228600" marL="160020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1" name="Shape 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34" name="Shape 34"/>
          <p:cNvSpPr txBox="1"/>
          <p:nvPr>
            <p:ph idx="2" type="body"/>
          </p:nvPr>
        </p:nvSpPr>
        <p:spPr>
          <a:xfrm>
            <a:off y="1200150" x="4692273"/>
            <a:ext cy="3725699" cx="3994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4.xml" Type="http://schemas.openxmlformats.org/officeDocument/2006/relationships/theme" Id="rId7"/></Relationships>
</file>

<file path=ppt/slideMasters/_rels/slideMaster2.xml.rels><?xml version="1.0" encoding="UTF-8" standalone="yes"?><Relationships xmlns="http://schemas.openxmlformats.org/package/2006/relationships"><Relationship Target="../slideLayouts/slideLayout8.xml" Type="http://schemas.openxmlformats.org/officeDocument/2006/relationships/slideLayout" Id="rId2"/><Relationship Target="../slideLayouts/slideLayout7.xml" Type="http://schemas.openxmlformats.org/officeDocument/2006/relationships/slideLayout" Id="rId1"/><Relationship Target="../slideLayouts/slideLayout10.xml" Type="http://schemas.openxmlformats.org/officeDocument/2006/relationships/slideLayout" Id="rId4"/><Relationship Target="../slideLayouts/slideLayout9.xml" Type="http://schemas.openxmlformats.org/officeDocument/2006/relationships/slideLayout" Id="rId3"/><Relationship Target="../slideLayouts/slideLayout12.xml" Type="http://schemas.openxmlformats.org/officeDocument/2006/relationships/slideLayout" Id="rId6"/><Relationship Target="../slideLayouts/slideLayout11.xml" Type="http://schemas.openxmlformats.org/officeDocument/2006/relationships/slideLayout" Id="rId5"/><Relationship Target="../theme/theme2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mar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 indent="228600" mar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 indent="228600" mar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 indent="228600" mar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 indent="228600" mar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 indent="228600" mar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 indent="228600" mar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 indent="228600" mar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 indent="228600" mar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8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indent="-152400" marL="34290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indent="-133350" marL="74295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indent="-76200" marL="114300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indent="-114300" marL="16002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indent="-114300" marL="20574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indent="-114300" marL="25146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indent="-114300" marL="29718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indent="-114300" marL="34290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indent="-114300" marL="38862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342900" marL="34290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  <a:defRPr strike="noStrike" u="none" b="0" cap="none" baseline="0" sz="3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-285750" marL="74295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trike="noStrike" u="none" b="0" cap="none" baseline="0" sz="2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-228600" marL="114300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trike="noStrike" u="none" b="0" cap="none" baseline="0" sz="2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-228600" marL="160020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●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-228600" marL="205740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-228600" marL="251460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-228600" marL="297180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●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-228600" marL="342900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-228600" marL="388620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0.png" Type="http://schemas.openxmlformats.org/officeDocument/2006/relationships/image" Id="rId4"/><Relationship Target="../media/image06.png" Type="http://schemas.openxmlformats.org/officeDocument/2006/relationships/image" Id="rId3"/><Relationship Target="../media/image07.png" Type="http://schemas.openxmlformats.org/officeDocument/2006/relationships/image" Id="rId5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9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08.jp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03.jp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02.jp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8.xml" Type="http://schemas.openxmlformats.org/officeDocument/2006/relationships/slideLayout" Id="rId1"/><Relationship Target="http://youtube.com/v/rOBCw-VkHKY" Type="http://schemas.openxmlformats.org/officeDocument/2006/relationships/hyperlink" TargetMode="External" Id="rId4"/><Relationship Target="../media/image01.jpg" Type="http://schemas.openxmlformats.org/officeDocument/2006/relationships/image" Id="rId5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05.jp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9FC5E8"/>
        </a:solidFill>
      </p:bgPr>
    </p:bg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41" name="Shape 4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454225" x="124525"/>
            <a:ext cy="2627025" cx="4670250"/>
          </a:xfrm>
          <a:prstGeom prst="rect">
            <a:avLst/>
          </a:prstGeom>
        </p:spPr>
      </p:pic>
      <p:sp>
        <p:nvSpPr>
          <p:cNvPr id="42" name="Shape 42"/>
          <p:cNvSpPr txBox="1"/>
          <p:nvPr>
            <p:ph idx="1" type="subTitle"/>
          </p:nvPr>
        </p:nvSpPr>
        <p:spPr>
          <a:xfrm>
            <a:off y="3151424" x="5442400"/>
            <a:ext cy="908699" cx="29909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r>
              <a:rPr lang="en"/>
              <a:t>By Angela Sellitti</a:t>
            </a:r>
          </a:p>
        </p:txBody>
      </p:sp>
      <p:sp>
        <p:nvSpPr>
          <p:cNvPr id="43" name="Shape 43"/>
          <p:cNvSpPr txBox="1"/>
          <p:nvPr>
            <p:ph type="ctrTitle"/>
          </p:nvPr>
        </p:nvSpPr>
        <p:spPr>
          <a:xfrm>
            <a:off y="149450" x="45125"/>
            <a:ext cy="2357100" cx="90987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600" lang="en"/>
              <a:t>The Representation of the Death Train in “Enrique’s Journey” by Sonia Nazaro and other works 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2CC"/>
        </a:solidFill>
      </p:bgPr>
    </p:bg>
    <p:spTree>
      <p:nvGrpSpPr>
        <p:cNvPr id="102" name="Shape 1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y="205974" x="457200"/>
            <a:ext cy="10518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How is the death train represented in literature and poetry?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It is represented as both a social and moral issue that affects many people</a:t>
            </a:r>
          </a:p>
          <a:p>
            <a:pPr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Although the subject itself is sad, many writers choose to represent it as a topic with hope and believe that through more awareness and education, we can begin to work together for a common solution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E6B8AF"/>
        </a:solidFill>
      </p:bgPr>
    </p:bg>
    <p:spTree>
      <p:nvGrpSpPr>
        <p:cNvPr id="108" name="Shape 1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Enrique’s Journey by Sonia Nazario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Sonia Nazario is an Argentinian writer who choose to write a piece on this topic after talking to her housekeeper who had children in Honduras but came here to work</a:t>
            </a:r>
          </a:p>
          <a:p>
            <a:pPr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Nazario did thousands of interviews and spent 6 months taking the train so that she could better understand and write about Enrique’s story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E6B8AF"/>
        </a:solidFill>
      </p:bgPr>
    </p:bg>
    <p:spTree>
      <p:nvGrpSpPr>
        <p:cNvPr id="114" name="Shape 1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Beginning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When Enrique is 5 years old his mother leaves Honduras to come work in the U.S.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Enrique goes to live with his family and uses drugs to combat his feelings of abandonment</a:t>
            </a:r>
          </a:p>
          <a:p>
            <a:pPr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Eventually he decides to leave his family and pregnant girlfriend to find his mom.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E6B8AF"/>
        </a:solidFill>
      </p:bgPr>
    </p:bg>
    <p:spTree>
      <p:nvGrpSpPr>
        <p:cNvPr id="120" name="Shape 1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Dangerous Journey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y="1200150" x="457200"/>
            <a:ext cy="3818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During his 8 attempts to take the train Enrique is beaten, robbed, is deported (7 times), and almost falls off the train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He encounters many dangerous gang members as well as corrupt police officers</a:t>
            </a:r>
          </a:p>
          <a:p>
            <a:pPr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He is shocked by the generosity of the church and by the many people who help him during his passage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E6B8AF"/>
        </a:solidFill>
      </p:bgPr>
    </p:bg>
    <p:spTree>
      <p:nvGrpSpPr>
        <p:cNvPr id="126" name="Shape 1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y="118803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Family Afterwards</a:t>
            </a: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y="789175" x="457200"/>
            <a:ext cy="4275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After Enrique makes it to his mother, his problems are not over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His resentments take years to heal and their relationship gets worse before it gets better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Maria Isabel, his girlfriend, eventually decides to come to the US and goes without their 6 year old daughter 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Together they hope to save enough money to bring their daughter to the U.S.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CFE2F3"/>
        </a:solidFill>
      </p:bgPr>
    </p:bg>
    <p:spTree>
      <p:nvGrpSpPr>
        <p:cNvPr id="132" name="Shape 1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y="504875" x="457200"/>
            <a:ext cy="857400" cx="62927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Other Works Used in Paper</a:t>
            </a:r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5" name="Shape 13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067350" x="81625"/>
            <a:ext cy="2858499" cx="5675124"/>
          </a:xfrm>
          <a:prstGeom prst="rect">
            <a:avLst/>
          </a:prstGeom>
        </p:spPr>
      </p:pic>
      <p:pic>
        <p:nvPicPr>
          <p:cNvPr id="136" name="Shape 136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2285000" x="5756750"/>
            <a:ext cy="2858500" cx="3230721"/>
          </a:xfrm>
          <a:prstGeom prst="rect">
            <a:avLst/>
          </a:prstGeom>
        </p:spPr>
      </p:pic>
      <p:pic>
        <p:nvPicPr>
          <p:cNvPr id="137" name="Shape 137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99625" x="7226625"/>
            <a:ext cy="2652699" cx="177067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B6D7A8"/>
        </a:solidFill>
      </p:bgPr>
    </p:bg>
    <p:spTree>
      <p:nvGrpSpPr>
        <p:cNvPr id="141" name="Shape 1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000" lang="en"/>
              <a:t>What are the cultural aspects ingrained in this topic?</a:t>
            </a:r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“El machismo”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Family values</a:t>
            </a:r>
          </a:p>
          <a:p>
            <a:pPr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Religion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B4A7D6"/>
        </a:solidFill>
      </p:bgPr>
    </p:bg>
    <p:spTree>
      <p:nvGrpSpPr>
        <p:cNvPr id="147" name="Shape 1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y="69047" x="457200"/>
            <a:ext cy="15125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000" lang="en"/>
              <a:t>What techniques do writers of this topic have a tendency to use &amp; what are the stylistic commonalities and differences?</a:t>
            </a:r>
          </a:p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y="1382400" x="457200"/>
            <a:ext cy="3686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The writers that I choose to focus on use simple language to talk about complex issues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The basic vocabulary makes the books more comprehendible to a variety of audiences</a:t>
            </a:r>
          </a:p>
          <a:p>
            <a:pPr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Different authors focused on different aspects for example, Nazaro focused on what happens to the migrants after the journey as opposed to Martinez who focused more on the journey itself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D5A6BD"/>
        </a:solidFill>
      </p:bgPr>
    </p:bg>
    <p:spTree>
      <p:nvGrpSpPr>
        <p:cNvPr id="153" name="Shape 1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Conclusion:</a:t>
            </a:r>
          </a:p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With more awareness of this topic, we can create social change 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B6D7A8"/>
        </a:solidFill>
      </p:bgPr>
    </p:bg>
    <p:spTree>
      <p:nvGrpSpPr>
        <p:cNvPr id="47" name="Shape 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y="612450" x="706300"/>
            <a:ext cy="857400" cx="50973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Significance of Study:</a:t>
            </a:r>
          </a:p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y="1605200" x="232950"/>
            <a:ext cy="3445199" cx="8813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064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800" lang="en"/>
              <a:t>This is a topic with many aspects that affects a multitude of people </a:t>
            </a:r>
          </a:p>
          <a:p>
            <a:pPr rtl="0" lvl="0" indent="-4064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800" lang="en"/>
              <a:t>It is an ethical topic that is reflected in the culture and by the culture</a:t>
            </a:r>
          </a:p>
          <a:p>
            <a:pPr lvl="0" indent="-4064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800" lang="en"/>
              <a:t>I am a law minor &amp; related laws/ policies are covered in the paper but will not be included in this presentation</a:t>
            </a:r>
          </a:p>
        </p:txBody>
      </p:sp>
      <p:pic>
        <p:nvPicPr>
          <p:cNvPr id="50" name="Shape 5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87175" x="6205050"/>
            <a:ext cy="1733550" cx="275272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9CB9C"/>
        </a:solidFill>
      </p:bgPr>
    </p:bg>
    <p:spTree>
      <p:nvGrpSpPr>
        <p:cNvPr id="54" name="Shape 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55" name="Shape 5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6506075"/>
            <a:ext cy="1544300" cx="2637923"/>
          </a:xfrm>
          <a:prstGeom prst="rect">
            <a:avLst/>
          </a:prstGeom>
        </p:spPr>
      </p:pic>
      <p:sp>
        <p:nvSpPr>
          <p:cNvPr id="56" name="Shape 56"/>
          <p:cNvSpPr txBox="1"/>
          <p:nvPr>
            <p:ph type="title"/>
          </p:nvPr>
        </p:nvSpPr>
        <p:spPr>
          <a:xfrm>
            <a:off y="8142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Questions:</a:t>
            </a:r>
          </a:p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y="1026025" x="112200"/>
            <a:ext cy="4329299" cx="90318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How is the death train represented 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in literature and poetry?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What are the cultural aspects in this topic?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Why is this an important topic?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What techniques do writers of this topic use &amp; what are styles do they use?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4CCCC"/>
        </a:solidFill>
      </p:bgPr>
    </p:bg>
    <p:spTree>
      <p:nvGrpSpPr>
        <p:cNvPr id="61" name="Shape 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y="-1" x="457200"/>
            <a:ext cy="11141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/>
              <a:t>What is The Death Train and </a:t>
            </a:r>
          </a:p>
          <a:p>
            <a:pPr algn="ctr">
              <a:spcBef>
                <a:spcPts val="0"/>
              </a:spcBef>
              <a:buNone/>
            </a:pPr>
            <a:r>
              <a:rPr lang="en"/>
              <a:t>Why Is It Important?</a:t>
            </a:r>
          </a:p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y="10382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The death train is a nickname given to trains in central america that migrant workers take in the hopes of reaching the U.S.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This dangerous phenomenon affects many people including central americans, people living in towns near the train, Americans, Politicians, human rights activists, families, children, churches, and many other people 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2CC"/>
        </a:solidFill>
      </p:bgPr>
    </p:bg>
    <p:spTree>
      <p:nvGrpSpPr>
        <p:cNvPr id="67" name="Shape 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y="187293" x="457200"/>
            <a:ext cy="4898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/>
              <a:t>Statistics</a:t>
            </a:r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y="619899" x="191525"/>
            <a:ext cy="42560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>
                <a:latin typeface="Times New Roman"/>
                <a:ea typeface="Times New Roman"/>
                <a:cs typeface="Times New Roman"/>
                <a:sym typeface="Times New Roman"/>
              </a:rPr>
              <a:t>Last year Mexico deported 30% more illegal immigrants compared to last year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>
                <a:latin typeface="Times New Roman"/>
                <a:ea typeface="Times New Roman"/>
                <a:cs typeface="Times New Roman"/>
                <a:sym typeface="Times New Roman"/>
              </a:rPr>
              <a:t>This number is supposed to double next year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>
                <a:latin typeface="Times New Roman"/>
                <a:ea typeface="Times New Roman"/>
                <a:cs typeface="Times New Roman"/>
                <a:sym typeface="Times New Roman"/>
              </a:rPr>
              <a:t>Thousands of migrants die every year on this journey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>
                <a:latin typeface="Times New Roman"/>
                <a:ea typeface="Times New Roman"/>
                <a:cs typeface="Times New Roman"/>
                <a:sym typeface="Times New Roman"/>
              </a:rPr>
              <a:t>Hundreds of people try to take the every day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>
                <a:latin typeface="Times New Roman"/>
                <a:ea typeface="Times New Roman"/>
                <a:cs typeface="Times New Roman"/>
                <a:sym typeface="Times New Roman"/>
              </a:rPr>
              <a:t>According to Amnesty International, </a:t>
            </a:r>
          </a:p>
          <a:p>
            <a:pPr rtl="0" lvl="0">
              <a:spcBef>
                <a:spcPts val="0"/>
              </a:spcBef>
              <a:buNone/>
            </a:pPr>
            <a:r>
              <a:rPr sz="2400" lang="en">
                <a:latin typeface="Times New Roman"/>
                <a:ea typeface="Times New Roman"/>
                <a:cs typeface="Times New Roman"/>
                <a:sym typeface="Times New Roman"/>
              </a:rPr>
              <a:t>55,000 people have died since 2007 </a:t>
            </a:r>
          </a:p>
          <a:p>
            <a:pPr rtl="0" lvl="0">
              <a:spcBef>
                <a:spcPts val="0"/>
              </a:spcBef>
              <a:buNone/>
            </a:pPr>
            <a:r>
              <a:rPr sz="2400" lang="en">
                <a:latin typeface="Times New Roman"/>
                <a:ea typeface="Times New Roman"/>
                <a:cs typeface="Times New Roman"/>
                <a:sym typeface="Times New Roman"/>
              </a:rPr>
              <a:t>while taking this journey (most deaths </a:t>
            </a:r>
          </a:p>
          <a:p>
            <a:pPr rtl="0" lvl="0">
              <a:spcBef>
                <a:spcPts val="0"/>
              </a:spcBef>
              <a:buNone/>
            </a:pPr>
            <a:r>
              <a:rPr sz="2400" lang="en">
                <a:latin typeface="Times New Roman"/>
                <a:ea typeface="Times New Roman"/>
                <a:cs typeface="Times New Roman"/>
                <a:sym typeface="Times New Roman"/>
              </a:rPr>
              <a:t>come from gang violence and police </a:t>
            </a:r>
          </a:p>
          <a:p>
            <a:pPr rtl="0" lvl="0">
              <a:spcBef>
                <a:spcPts val="0"/>
              </a:spcBef>
              <a:buNone/>
            </a:pPr>
            <a:r>
              <a:rPr sz="2400" lang="en">
                <a:latin typeface="Times New Roman"/>
                <a:ea typeface="Times New Roman"/>
                <a:cs typeface="Times New Roman"/>
                <a:sym typeface="Times New Roman"/>
              </a:rPr>
              <a:t>brutality)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636875" x="5301425"/>
            <a:ext cy="2190799" cx="3204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D9D2E9"/>
        </a:solidFill>
      </p:bgPr>
    </p:bg>
    <p:spTree>
      <p:nvGrpSpPr>
        <p:cNvPr id="74" name="Shape 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Why is this happening?</a:t>
            </a:r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y="1063375" x="457200"/>
            <a:ext cy="38625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Factories are closing and opening in places where labor is cheaper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No job opportunities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To help their family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There are no other options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Financial difficulties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A pollero or coyote is expensive</a:t>
            </a:r>
          </a:p>
        </p:txBody>
      </p:sp>
      <p:pic>
        <p:nvPicPr>
          <p:cNvPr id="77" name="Shape 7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686750" x="5465725"/>
            <a:ext cy="2294924" cx="3443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D5A6BD"/>
        </a:solidFill>
      </p:bgPr>
    </p:bg>
    <p:spTree>
      <p:nvGrpSpPr>
        <p:cNvPr id="81" name="Shape 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82" name="Shape 8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81200" x="5504450"/>
            <a:ext cy="2162649" cx="3244774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/>
          <p:nvPr>
            <p:ph type="title"/>
          </p:nvPr>
        </p:nvSpPr>
        <p:spPr>
          <a:xfrm>
            <a:off y="529975" x="998625"/>
            <a:ext cy="857400" cx="28250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Risks</a:t>
            </a:r>
          </a:p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y="1759500" x="152650"/>
            <a:ext cy="32147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The loss of a limb &amp; death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The route is covered with dangerous bandits waiting to rob vulnerable migrants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If they aren’t given money, bandits will kill that migrant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Deportation (in Mexico and U.S.)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The journey is dangerous and difficult, especially during the night and when it is raining</a:t>
            </a:r>
          </a:p>
          <a:p>
            <a:pPr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It is common for women suffer from violence and raped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C27BA0"/>
        </a:solidFill>
      </p:bgPr>
    </p:bg>
    <p:spTree>
      <p:nvGrpSpPr>
        <p:cNvPr id="88" name="Shape 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/>
              <a:t>Voces de migrantes viajando en tren a los Estados Unidos</a:t>
            </a:r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rPr lang="en"/>
              <a:t>Frank - el salvador 1-15</a:t>
            </a:r>
          </a:p>
        </p:txBody>
      </p:sp>
      <p:sp>
        <p:nvSpPr>
          <p:cNvPr id="91" name="Shape 91">
            <a:hlinkClick r:id="rId4"/>
          </p:cNvPr>
          <p:cNvSpPr/>
          <p:nvPr/>
        </p:nvSpPr>
        <p:spPr>
          <a:xfrm>
            <a:off y="1510050" x="2286000"/>
            <a:ext cy="2571750" cx="3429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E6B8AF"/>
        </a:solidFill>
      </p:bgPr>
    </p:bg>
    <p:spTree>
      <p:nvGrpSpPr>
        <p:cNvPr id="95" name="Shape 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y="395225" x="348500"/>
            <a:ext cy="564599" cx="47010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/>
              <a:t>Ethics and politics</a:t>
            </a:r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y="1398600" x="214325"/>
            <a:ext cy="3744899" cx="9144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735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500" lang="en"/>
              <a:t>Stricter immigration laws</a:t>
            </a:r>
          </a:p>
          <a:p>
            <a:pPr rtl="0" lvl="0" indent="-38735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500" lang="en"/>
              <a:t>Corrupt authority figures</a:t>
            </a:r>
          </a:p>
          <a:p>
            <a:pPr rtl="0" lvl="0" indent="-38735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500" lang="en"/>
              <a:t>Hegemony - When socially powerful people use their power to convince less powerful people that it is in their interest to do what is actually in the interest of the powerful people</a:t>
            </a:r>
          </a:p>
          <a:p>
            <a:pPr rtl="0" lvl="0" indent="-38735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500" lang="en"/>
              <a:t>Neocolonialism- The use of economic, political, cultural, or other factors to control other countries</a:t>
            </a:r>
          </a:p>
          <a:p>
            <a:pPr rtl="0" lvl="0" indent="-38735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500" lang="en"/>
              <a:t>Hedonism- Acting in one’s own interest to maximize happiness</a:t>
            </a:r>
          </a:p>
        </p:txBody>
      </p:sp>
      <p:pic>
        <p:nvPicPr>
          <p:cNvPr id="98" name="Shape 9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80925" x="5258250"/>
            <a:ext cy="2063725" cx="358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